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  <p:sldMasterId id="2147483659" r:id="rId3"/>
    <p:sldMasterId id="2147483665" r:id="rId4"/>
    <p:sldMasterId id="2147483671" r:id="rId5"/>
    <p:sldMasterId id="2147483677" r:id="rId6"/>
    <p:sldMasterId id="2147483681" r:id="rId7"/>
    <p:sldMasterId id="2147483690" r:id="rId8"/>
    <p:sldMasterId id="2147483700" r:id="rId9"/>
    <p:sldMasterId id="2147483717" r:id="rId10"/>
  </p:sldMasterIdLst>
  <p:notesMasterIdLst>
    <p:notesMasterId r:id="rId21"/>
  </p:notesMasterIdLst>
  <p:handoutMasterIdLst>
    <p:handoutMasterId r:id="rId22"/>
  </p:handoutMasterIdLst>
  <p:sldIdLst>
    <p:sldId id="367" r:id="rId11"/>
    <p:sldId id="914" r:id="rId12"/>
    <p:sldId id="925" r:id="rId13"/>
    <p:sldId id="924" r:id="rId14"/>
    <p:sldId id="927" r:id="rId15"/>
    <p:sldId id="929" r:id="rId16"/>
    <p:sldId id="930" r:id="rId17"/>
    <p:sldId id="926" r:id="rId18"/>
    <p:sldId id="928" r:id="rId19"/>
    <p:sldId id="922" r:id="rId20"/>
  </p:sldIdLst>
  <p:sldSz cx="12192000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0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1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2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3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5427" algn="l" defTabSz="914171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2513" algn="l" defTabSz="914171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199599" algn="l" defTabSz="914171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6682" algn="l" defTabSz="914171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2">
          <p15:clr>
            <a:srgbClr val="A4A3A4"/>
          </p15:clr>
        </p15:guide>
        <p15:guide id="2" orient="horz" pos="4315">
          <p15:clr>
            <a:srgbClr val="A4A3A4"/>
          </p15:clr>
        </p15:guide>
        <p15:guide id="3" pos="386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ngyue" initials="wyu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59"/>
    <a:srgbClr val="0070C0"/>
    <a:srgbClr val="002776"/>
    <a:srgbClr val="F79600"/>
    <a:srgbClr val="4F81BD"/>
    <a:srgbClr val="FF9900"/>
    <a:srgbClr val="C00000"/>
    <a:srgbClr val="4BACC6"/>
    <a:srgbClr val="8064A2"/>
    <a:srgbClr val="806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88369" autoAdjust="0"/>
  </p:normalViewPr>
  <p:slideViewPr>
    <p:cSldViewPr snapToGrid="0">
      <p:cViewPr varScale="1">
        <p:scale>
          <a:sx n="101" d="100"/>
          <a:sy n="101" d="100"/>
        </p:scale>
        <p:origin x="552" y="108"/>
      </p:cViewPr>
      <p:guideLst>
        <p:guide orient="horz" pos="4292"/>
        <p:guide orient="horz" pos="43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FE382C5F-976A-40DF-8256-970751C86E48}" type="datetimeFigureOut">
              <a:rPr lang="zh-CN" altLang="en-US"/>
              <a:pPr/>
              <a:t>2022/11/11</a:t>
            </a:fld>
            <a:endParaRPr lang="zh-CN" altLang="en-US"/>
          </a:p>
        </p:txBody>
      </p:sp>
      <p:sp>
        <p:nvSpPr>
          <p:cNvPr id="104960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60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A64A40CE-6B8D-41EF-80B9-26E966FEDB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478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3851328F-E0FD-48BC-8D0E-CC77814D10E6}" type="datetimeFigureOut">
              <a:rPr lang="zh-CN" altLang="en-US"/>
              <a:pPr/>
              <a:t>2022/11/11</a:t>
            </a:fld>
            <a:endParaRPr lang="zh-CN" altLang="en-US"/>
          </a:p>
        </p:txBody>
      </p:sp>
      <p:sp>
        <p:nvSpPr>
          <p:cNvPr id="104959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959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04959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D8CC9332-E851-41FB-8053-315BA7566F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333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08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17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25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34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27" algn="l" defTabSz="9141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13" algn="l" defTabSz="9141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599" algn="l" defTabSz="9141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682" algn="l" defTabSz="91417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9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35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877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015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150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224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566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600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C9332-E851-41FB-8053-315BA7566FB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24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2"/>
            <a:ext cx="469556" cy="414592"/>
          </a:xfrm>
          <a:prstGeom prst="rect">
            <a:avLst/>
          </a:prstGeom>
        </p:spPr>
        <p:txBody>
          <a:bodyPr lIns="91415" tIns="45708" rIns="91415" bIns="45708"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3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30" y="1398494"/>
            <a:ext cx="5468927" cy="54323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1" y="133861"/>
            <a:ext cx="642765" cy="6427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6" y="2130433"/>
            <a:ext cx="10363201" cy="1470025"/>
          </a:xfrm>
          <a:prstGeom prst="rect">
            <a:avLst/>
          </a:prstGeom>
        </p:spPr>
        <p:txBody>
          <a:bodyPr lIns="91415" tIns="45708" rIns="91415" bIns="4570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5"/>
            <a:ext cx="8534400" cy="1752601"/>
          </a:xfrm>
          <a:prstGeom prst="rect">
            <a:avLst/>
          </a:prstGeom>
        </p:spPr>
        <p:txBody>
          <a:bodyPr lIns="91415" tIns="45708" rIns="91415" bIns="4570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lIns="91415" tIns="45708" rIns="91415" bIns="45708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lIns="91415" tIns="45708" rIns="91415" bIns="45708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99E42B13-E925-4F34-B0B8-9B6B2BB6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331" y="6356353"/>
            <a:ext cx="2844800" cy="365125"/>
          </a:xfrm>
          <a:prstGeom prst="rect">
            <a:avLst/>
          </a:prstGeom>
        </p:spPr>
        <p:txBody>
          <a:bodyPr lIns="91415" tIns="45708" rIns="91415" bIns="45708"/>
          <a:lstStyle/>
          <a:p>
            <a:fld id="{524BE947-68CE-4C60-91C2-84CBC191241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704093"/>
            <a:ext cx="10972800" cy="1143001"/>
          </a:xfrm>
          <a:prstGeom prst="rect">
            <a:avLst/>
          </a:prstGeom>
        </p:spPr>
        <p:txBody>
          <a:bodyPr lIns="91415" tIns="45708" rIns="91415" bIns="45708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920091"/>
            <a:ext cx="5384800" cy="4434841"/>
          </a:xfrm>
          <a:prstGeom prst="rect">
            <a:avLst/>
          </a:prstGeom>
        </p:spPr>
        <p:txBody>
          <a:bodyPr lIns="91415" tIns="45708" rIns="91415" bIns="45708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20091"/>
            <a:ext cx="5384800" cy="4434841"/>
          </a:xfrm>
          <a:prstGeom prst="rect">
            <a:avLst/>
          </a:prstGeom>
        </p:spPr>
        <p:txBody>
          <a:bodyPr lIns="91415" tIns="45708" rIns="91415" bIns="45708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lIns="91415" tIns="45708" rIns="91415" bIns="45708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 lIns="91415" tIns="45708" rIns="91415" bIns="45708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566399" y="6356353"/>
            <a:ext cx="1016000" cy="365125"/>
          </a:xfrm>
          <a:prstGeom prst="rect">
            <a:avLst/>
          </a:prstGeom>
        </p:spPr>
        <p:txBody>
          <a:bodyPr lIns="91415" tIns="45708" rIns="91415" bIns="45708"/>
          <a:lstStyle/>
          <a:p>
            <a:fld id="{96856EAE-C5E7-49C2-A0C9-709D389726BD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24" y="1229013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2"/>
            <a:ext cx="469556" cy="414592"/>
          </a:xfrm>
          <a:prstGeom prst="rect">
            <a:avLst/>
          </a:prstGeom>
        </p:spPr>
        <p:txBody>
          <a:bodyPr lIns="91415" tIns="45708" rIns="91415" bIns="45708"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3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30" y="1398494"/>
            <a:ext cx="5468927" cy="54323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1" y="133861"/>
            <a:ext cx="642765" cy="6427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6" y="2130433"/>
            <a:ext cx="10363201" cy="1470025"/>
          </a:xfrm>
          <a:prstGeom prst="rect">
            <a:avLst/>
          </a:prstGeom>
        </p:spPr>
        <p:txBody>
          <a:bodyPr lIns="91415" tIns="45708" rIns="91415" bIns="4570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5"/>
            <a:ext cx="8534400" cy="1752601"/>
          </a:xfrm>
          <a:prstGeom prst="rect">
            <a:avLst/>
          </a:prstGeom>
        </p:spPr>
        <p:txBody>
          <a:bodyPr lIns="91415" tIns="45708" rIns="91415" bIns="4570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lIns="91415" tIns="45708" rIns="91415" bIns="45708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lIns="91415" tIns="45708" rIns="91415" bIns="45708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99E42B13-E925-4F34-B0B8-9B6B2BB6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2331" y="6356353"/>
            <a:ext cx="2844800" cy="365125"/>
          </a:xfrm>
          <a:prstGeom prst="rect">
            <a:avLst/>
          </a:prstGeom>
        </p:spPr>
        <p:txBody>
          <a:bodyPr lIns="91415" tIns="45708" rIns="91415" bIns="45708"/>
          <a:lstStyle/>
          <a:p>
            <a:fld id="{524BE947-68CE-4C60-91C2-84CBC191241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704093"/>
            <a:ext cx="10972800" cy="1143001"/>
          </a:xfrm>
          <a:prstGeom prst="rect">
            <a:avLst/>
          </a:prstGeom>
        </p:spPr>
        <p:txBody>
          <a:bodyPr lIns="91415" tIns="45708" rIns="91415" bIns="45708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920091"/>
            <a:ext cx="5384800" cy="4434841"/>
          </a:xfrm>
          <a:prstGeom prst="rect">
            <a:avLst/>
          </a:prstGeom>
        </p:spPr>
        <p:txBody>
          <a:bodyPr lIns="91415" tIns="45708" rIns="91415" bIns="45708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20091"/>
            <a:ext cx="5384800" cy="4434841"/>
          </a:xfrm>
          <a:prstGeom prst="rect">
            <a:avLst/>
          </a:prstGeom>
        </p:spPr>
        <p:txBody>
          <a:bodyPr lIns="91415" tIns="45708" rIns="91415" bIns="45708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lIns="91415" tIns="45708" rIns="91415" bIns="45708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 lIns="91415" tIns="45708" rIns="91415" bIns="45708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566399" y="6356353"/>
            <a:ext cx="1016000" cy="365125"/>
          </a:xfrm>
          <a:prstGeom prst="rect">
            <a:avLst/>
          </a:prstGeom>
        </p:spPr>
        <p:txBody>
          <a:bodyPr lIns="91415" tIns="45708" rIns="91415" bIns="45708"/>
          <a:lstStyle/>
          <a:p>
            <a:fld id="{96856EAE-C5E7-49C2-A0C9-709D389726BD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24" y="1229013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24" y="1229013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2"/>
            <a:ext cx="469556" cy="414592"/>
          </a:xfrm>
          <a:prstGeom prst="rect">
            <a:avLst/>
          </a:prstGeom>
        </p:spPr>
        <p:txBody>
          <a:bodyPr lIns="91415" tIns="45708" rIns="91415" bIns="45708"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3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30" y="1398494"/>
            <a:ext cx="5468927" cy="54323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1" y="133861"/>
            <a:ext cx="642765" cy="6427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704093"/>
            <a:ext cx="10972800" cy="1143001"/>
          </a:xfrm>
          <a:prstGeom prst="rect">
            <a:avLst/>
          </a:prstGeom>
        </p:spPr>
        <p:txBody>
          <a:bodyPr lIns="91415" tIns="45708" rIns="91415" bIns="45708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920091"/>
            <a:ext cx="5384800" cy="4434841"/>
          </a:xfrm>
          <a:prstGeom prst="rect">
            <a:avLst/>
          </a:prstGeom>
        </p:spPr>
        <p:txBody>
          <a:bodyPr lIns="91415" tIns="45708" rIns="91415" bIns="45708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20091"/>
            <a:ext cx="5384800" cy="4434841"/>
          </a:xfrm>
          <a:prstGeom prst="rect">
            <a:avLst/>
          </a:prstGeom>
        </p:spPr>
        <p:txBody>
          <a:bodyPr lIns="91415" tIns="45708" rIns="91415" bIns="45708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lIns="91415" tIns="45708" rIns="91415" bIns="45708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 lIns="91415" tIns="45708" rIns="91415" bIns="45708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566399" y="6356353"/>
            <a:ext cx="1016000" cy="365125"/>
          </a:xfrm>
          <a:prstGeom prst="rect">
            <a:avLst/>
          </a:prstGeom>
        </p:spPr>
        <p:txBody>
          <a:bodyPr lIns="91415" tIns="45708" rIns="91415" bIns="45708"/>
          <a:lstStyle/>
          <a:p>
            <a:fld id="{96856EAE-C5E7-49C2-A0C9-709D389726BD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24" y="1229012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955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2"/>
            <a:ext cx="469556" cy="414592"/>
          </a:xfrm>
          <a:prstGeom prst="rect">
            <a:avLst/>
          </a:prstGeom>
        </p:spPr>
        <p:txBody>
          <a:bodyPr lIns="91415" tIns="45708" rIns="91415" bIns="45708"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3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30" y="1398494"/>
            <a:ext cx="5468927" cy="54323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1" y="133861"/>
            <a:ext cx="642765" cy="64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0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28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69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4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04800" y="381000"/>
            <a:ext cx="2092880" cy="4924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494C84"/>
                </a:solidFill>
                <a:latin typeface="Arial"/>
                <a:ea typeface="微软雅黑"/>
              </a:rPr>
              <a:t>工作整体概述</a:t>
            </a:r>
          </a:p>
        </p:txBody>
      </p:sp>
    </p:spTree>
    <p:extLst>
      <p:ext uri="{BB962C8B-B14F-4D97-AF65-F5344CB8AC3E}">
        <p14:creationId xmlns:p14="http://schemas.microsoft.com/office/powerpoint/2010/main" val="1690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04800" y="381000"/>
            <a:ext cx="2092880" cy="4924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494C84"/>
                </a:solidFill>
                <a:latin typeface="Arial"/>
                <a:ea typeface="微软雅黑"/>
              </a:rPr>
              <a:t>主要工作进度</a:t>
            </a:r>
          </a:p>
        </p:txBody>
      </p:sp>
    </p:spTree>
    <p:extLst>
      <p:ext uri="{BB962C8B-B14F-4D97-AF65-F5344CB8AC3E}">
        <p14:creationId xmlns:p14="http://schemas.microsoft.com/office/powerpoint/2010/main" val="31003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2"/>
            <a:ext cx="469556" cy="414592"/>
          </a:xfrm>
          <a:prstGeom prst="rect">
            <a:avLst/>
          </a:prstGeom>
        </p:spPr>
        <p:txBody>
          <a:bodyPr lIns="91415" tIns="45708" rIns="91415" bIns="45708"/>
          <a:lstStyle/>
          <a:p>
            <a:fld id="{2A4596E2-CD65-48BF-87D1-8BC17B8150AB}" type="slidenum">
              <a:rPr lang="zh-CN" altLang="en-US"/>
              <a:pPr/>
              <a:t>‹#›</a:t>
            </a:fld>
            <a:endParaRPr lang="en-US" altLang="zh-CN" dirty="0"/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3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30" y="1398494"/>
            <a:ext cx="5468927" cy="54323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1" y="133861"/>
            <a:ext cx="642765" cy="6427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04800" y="381000"/>
            <a:ext cx="2092880" cy="4924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494C84"/>
                </a:solidFill>
                <a:latin typeface="Arial"/>
                <a:ea typeface="微软雅黑"/>
              </a:rPr>
              <a:t>重点工作总结</a:t>
            </a:r>
          </a:p>
        </p:txBody>
      </p:sp>
    </p:spTree>
    <p:extLst>
      <p:ext uri="{BB962C8B-B14F-4D97-AF65-F5344CB8AC3E}">
        <p14:creationId xmlns:p14="http://schemas.microsoft.com/office/powerpoint/2010/main" val="28098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04800" y="381000"/>
            <a:ext cx="2092880" cy="4924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494C84"/>
                </a:solidFill>
                <a:latin typeface="Arial"/>
                <a:ea typeface="微软雅黑"/>
              </a:rPr>
              <a:t>工作存在不足</a:t>
            </a:r>
          </a:p>
        </p:txBody>
      </p:sp>
    </p:spTree>
    <p:extLst>
      <p:ext uri="{BB962C8B-B14F-4D97-AF65-F5344CB8AC3E}">
        <p14:creationId xmlns:p14="http://schemas.microsoft.com/office/powerpoint/2010/main" val="41690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04800" y="381000"/>
            <a:ext cx="2092880" cy="4924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494C84"/>
                </a:solidFill>
                <a:latin typeface="Arial"/>
                <a:ea typeface="微软雅黑"/>
              </a:rPr>
              <a:t>未来工作计划</a:t>
            </a:r>
          </a:p>
        </p:txBody>
      </p:sp>
    </p:spTree>
    <p:extLst>
      <p:ext uri="{BB962C8B-B14F-4D97-AF65-F5344CB8AC3E}">
        <p14:creationId xmlns:p14="http://schemas.microsoft.com/office/powerpoint/2010/main" val="50981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28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69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4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04800" y="381000"/>
            <a:ext cx="2092880" cy="4924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494C84"/>
                </a:solidFill>
                <a:latin typeface="Arial"/>
                <a:ea typeface="微软雅黑"/>
              </a:rPr>
              <a:t>工作整体概述</a:t>
            </a:r>
          </a:p>
        </p:txBody>
      </p:sp>
    </p:spTree>
    <p:extLst>
      <p:ext uri="{BB962C8B-B14F-4D97-AF65-F5344CB8AC3E}">
        <p14:creationId xmlns:p14="http://schemas.microsoft.com/office/powerpoint/2010/main" val="1690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04800" y="381000"/>
            <a:ext cx="2092880" cy="4924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494C84"/>
                </a:solidFill>
                <a:latin typeface="Arial"/>
                <a:ea typeface="微软雅黑"/>
              </a:rPr>
              <a:t>主要工作进度</a:t>
            </a:r>
          </a:p>
        </p:txBody>
      </p:sp>
    </p:spTree>
    <p:extLst>
      <p:ext uri="{BB962C8B-B14F-4D97-AF65-F5344CB8AC3E}">
        <p14:creationId xmlns:p14="http://schemas.microsoft.com/office/powerpoint/2010/main" val="31003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04800" y="381000"/>
            <a:ext cx="2092880" cy="4924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494C84"/>
                </a:solidFill>
                <a:latin typeface="Arial"/>
                <a:ea typeface="微软雅黑"/>
              </a:rPr>
              <a:t>重点工作总结</a:t>
            </a:r>
          </a:p>
        </p:txBody>
      </p:sp>
    </p:spTree>
    <p:extLst>
      <p:ext uri="{BB962C8B-B14F-4D97-AF65-F5344CB8AC3E}">
        <p14:creationId xmlns:p14="http://schemas.microsoft.com/office/powerpoint/2010/main" val="28098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04800" y="381000"/>
            <a:ext cx="2092880" cy="4924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494C84"/>
                </a:solidFill>
                <a:latin typeface="Arial"/>
                <a:ea typeface="微软雅黑"/>
              </a:rPr>
              <a:t>工作存在不足</a:t>
            </a:r>
          </a:p>
        </p:txBody>
      </p:sp>
    </p:spTree>
    <p:extLst>
      <p:ext uri="{BB962C8B-B14F-4D97-AF65-F5344CB8AC3E}">
        <p14:creationId xmlns:p14="http://schemas.microsoft.com/office/powerpoint/2010/main" val="41690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704093"/>
            <a:ext cx="10972800" cy="1143001"/>
          </a:xfrm>
          <a:prstGeom prst="rect">
            <a:avLst/>
          </a:prstGeom>
        </p:spPr>
        <p:txBody>
          <a:bodyPr lIns="91415" tIns="45708" rIns="91415" bIns="45708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920091"/>
            <a:ext cx="5384800" cy="4434841"/>
          </a:xfrm>
          <a:prstGeom prst="rect">
            <a:avLst/>
          </a:prstGeom>
        </p:spPr>
        <p:txBody>
          <a:bodyPr lIns="91415" tIns="45708" rIns="91415" bIns="45708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20091"/>
            <a:ext cx="5384800" cy="4434841"/>
          </a:xfrm>
          <a:prstGeom prst="rect">
            <a:avLst/>
          </a:prstGeom>
        </p:spPr>
        <p:txBody>
          <a:bodyPr lIns="91415" tIns="45708" rIns="91415" bIns="45708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lIns="91415" tIns="45708" rIns="91415" bIns="45708"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 lIns="91415" tIns="45708" rIns="91415" bIns="45708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566399" y="6356353"/>
            <a:ext cx="1016000" cy="365125"/>
          </a:xfrm>
          <a:prstGeom prst="rect">
            <a:avLst/>
          </a:prstGeom>
        </p:spPr>
        <p:txBody>
          <a:bodyPr lIns="91415" tIns="45708" rIns="91415" bIns="45708"/>
          <a:lstStyle/>
          <a:p>
            <a:fld id="{96856EAE-C5E7-49C2-A0C9-709D389726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04800" y="381000"/>
            <a:ext cx="2092880" cy="4924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494C84"/>
                </a:solidFill>
                <a:latin typeface="Arial"/>
                <a:ea typeface="微软雅黑"/>
              </a:rPr>
              <a:t>未来工作计划</a:t>
            </a:r>
          </a:p>
        </p:txBody>
      </p:sp>
    </p:spTree>
    <p:extLst>
      <p:ext uri="{BB962C8B-B14F-4D97-AF65-F5344CB8AC3E}">
        <p14:creationId xmlns:p14="http://schemas.microsoft.com/office/powerpoint/2010/main" val="50981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121912" tIns="60956" rIns="121912" bIns="6095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/>
            </a:lvl1pPr>
          </a:lstStyle>
          <a:p>
            <a:pPr>
              <a:defRPr/>
            </a:pPr>
            <a:fld id="{AD085BF7-607F-45C7-A4DD-52038C9353B7}" type="slidenum">
              <a:rPr lang="zh-CN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28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69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4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04800" y="381000"/>
            <a:ext cx="2092880" cy="4924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494C84"/>
                </a:solidFill>
                <a:latin typeface="Arial"/>
                <a:ea typeface="微软雅黑"/>
              </a:rPr>
              <a:t>工作整体概述</a:t>
            </a:r>
          </a:p>
        </p:txBody>
      </p:sp>
    </p:spTree>
    <p:extLst>
      <p:ext uri="{BB962C8B-B14F-4D97-AF65-F5344CB8AC3E}">
        <p14:creationId xmlns:p14="http://schemas.microsoft.com/office/powerpoint/2010/main" val="1690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04800" y="381000"/>
            <a:ext cx="2092880" cy="4924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494C84"/>
                </a:solidFill>
                <a:latin typeface="Arial"/>
                <a:ea typeface="微软雅黑"/>
              </a:rPr>
              <a:t>主要工作进度</a:t>
            </a:r>
          </a:p>
        </p:txBody>
      </p:sp>
    </p:spTree>
    <p:extLst>
      <p:ext uri="{BB962C8B-B14F-4D97-AF65-F5344CB8AC3E}">
        <p14:creationId xmlns:p14="http://schemas.microsoft.com/office/powerpoint/2010/main" val="31003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04800" y="381000"/>
            <a:ext cx="2092880" cy="4924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494C84"/>
                </a:solidFill>
                <a:latin typeface="Arial"/>
                <a:ea typeface="微软雅黑"/>
              </a:rPr>
              <a:t>重点工作总结</a:t>
            </a:r>
          </a:p>
        </p:txBody>
      </p:sp>
    </p:spTree>
    <p:extLst>
      <p:ext uri="{BB962C8B-B14F-4D97-AF65-F5344CB8AC3E}">
        <p14:creationId xmlns:p14="http://schemas.microsoft.com/office/powerpoint/2010/main" val="28098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04800" y="381000"/>
            <a:ext cx="2092880" cy="4924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494C84"/>
                </a:solidFill>
                <a:latin typeface="Arial"/>
                <a:ea typeface="微软雅黑"/>
              </a:rPr>
              <a:t>工作存在不足</a:t>
            </a:r>
          </a:p>
        </p:txBody>
      </p:sp>
    </p:spTree>
    <p:extLst>
      <p:ext uri="{BB962C8B-B14F-4D97-AF65-F5344CB8AC3E}">
        <p14:creationId xmlns:p14="http://schemas.microsoft.com/office/powerpoint/2010/main" val="41690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04800" y="381000"/>
            <a:ext cx="2092880" cy="49244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494C84"/>
                </a:solidFill>
                <a:latin typeface="Arial"/>
                <a:ea typeface="微软雅黑"/>
              </a:rPr>
              <a:t>未来工作计划</a:t>
            </a:r>
          </a:p>
        </p:txBody>
      </p:sp>
    </p:spTree>
    <p:extLst>
      <p:ext uri="{BB962C8B-B14F-4D97-AF65-F5344CB8AC3E}">
        <p14:creationId xmlns:p14="http://schemas.microsoft.com/office/powerpoint/2010/main" val="50981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1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1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50" y="1229032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9554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9" y="225951"/>
            <a:ext cx="469556" cy="414592"/>
          </a:xfrm>
          <a:prstGeom prst="rect">
            <a:avLst/>
          </a:prstGeom>
        </p:spPr>
        <p:txBody>
          <a:bodyPr lIns="91398" tIns="45718" rIns="91398" bIns="45718"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24" y="1229012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95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2"/>
            <a:ext cx="469556" cy="414592"/>
          </a:xfrm>
          <a:prstGeom prst="rect">
            <a:avLst/>
          </a:prstGeom>
        </p:spPr>
        <p:txBody>
          <a:bodyPr lIns="91415" tIns="45708" rIns="91415" bIns="45708"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3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30" y="1398494"/>
            <a:ext cx="5468927" cy="54323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1" y="133861"/>
            <a:ext cx="642765" cy="64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24" y="1229013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086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171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258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34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815" indent="-342815" algn="l" rtl="0" fontAlgn="base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710" indent="-22854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798" indent="-22854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884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969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057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141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230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8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0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7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3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9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2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6951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3924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0886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7848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730" indent="-34273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59" indent="-28561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410" indent="-228488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360" indent="-228488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311" indent="-2284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284" indent="-2284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0246" indent="-2284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7208" indent="-2284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4182" indent="-2284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1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4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6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48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22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0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0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1" algn="l" defTabSz="9132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086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171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258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34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815" indent="-342815" algn="l" rtl="0" fontAlgn="base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710" indent="-22854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798" indent="-22854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884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969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057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141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230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8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0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7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3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9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2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086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171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258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34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815" indent="-342815" algn="l" rtl="0" fontAlgn="base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710" indent="-22854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798" indent="-22854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884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969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057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141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230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8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0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7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3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9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2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086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171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258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34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815" indent="-342815" algn="l" rtl="0" fontAlgn="base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710" indent="-22854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798" indent="-22854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884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969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057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141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230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8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0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7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3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9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2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086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171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258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34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815" indent="-342815" algn="l" rtl="0" fontAlgn="base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710" indent="-22854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798" indent="-22854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884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969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057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141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230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8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0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7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3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9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2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086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171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258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34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815" indent="-342815" algn="l" rtl="0" fontAlgn="base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710" indent="-22854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798" indent="-22854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884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969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057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141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230" indent="-22854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8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0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7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3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9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2" algn="l" defTabSz="9135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fld id="{BB6CB991-6BD3-42F2-8A94-1903E9425430}" type="slidenum">
              <a:rPr lang="zh-CN" altLang="en-US" smtClean="0">
                <a:solidFill>
                  <a:srgbClr val="000000">
                    <a:tint val="75000"/>
                  </a:srgbClr>
                </a:solidFill>
                <a:latin typeface="Arial"/>
                <a:ea typeface="微软雅黑"/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fld id="{BB6CB991-6BD3-42F2-8A94-1903E9425430}" type="slidenum">
              <a:rPr lang="zh-CN" altLang="en-US" smtClean="0">
                <a:solidFill>
                  <a:srgbClr val="000000">
                    <a:tint val="75000"/>
                  </a:srgbClr>
                </a:solidFill>
                <a:latin typeface="Arial"/>
                <a:ea typeface="微软雅黑"/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fld id="{BB6CB991-6BD3-42F2-8A94-1903E9425430}" type="slidenum">
              <a:rPr lang="zh-CN" altLang="en-US" smtClean="0">
                <a:solidFill>
                  <a:srgbClr val="000000">
                    <a:tint val="75000"/>
                  </a:srgbClr>
                </a:solidFill>
                <a:latin typeface="Arial"/>
                <a:ea typeface="微软雅黑"/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标题 1"/>
          <p:cNvSpPr txBox="1"/>
          <p:nvPr/>
        </p:nvSpPr>
        <p:spPr bwMode="auto">
          <a:xfrm>
            <a:off x="1" y="3676019"/>
            <a:ext cx="12191999" cy="1655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5" tIns="45708" rIns="91415" bIns="45708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科学传播处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2022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年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11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月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pic>
        <p:nvPicPr>
          <p:cNvPr id="2097156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949" y="5508725"/>
            <a:ext cx="1772309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7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3218" y="5508725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8" name="图片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6831" y="5508725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9" name="图片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3552" y="5508725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0" name="图片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30274" y="5508725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1" name="图片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40638" y="5508725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49" y="426684"/>
            <a:ext cx="4317025" cy="50738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4" y="287678"/>
            <a:ext cx="800099" cy="800100"/>
          </a:xfrm>
          <a:prstGeom prst="rect">
            <a:avLst/>
          </a:prstGeom>
        </p:spPr>
      </p:pic>
      <p:sp>
        <p:nvSpPr>
          <p:cNvPr id="11" name="标题 1"/>
          <p:cNvSpPr txBox="1"/>
          <p:nvPr/>
        </p:nvSpPr>
        <p:spPr bwMode="auto">
          <a:xfrm>
            <a:off x="0" y="1410485"/>
            <a:ext cx="12191999" cy="1655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15" tIns="45708" rIns="91415" bIns="45708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邮件系统升级宣讲会</a:t>
            </a:r>
            <a:endParaRPr lang="en-US" altLang="zh-CN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11"/>
          <p:cNvSpPr>
            <a:spLocks noChangeArrowheads="1"/>
          </p:cNvSpPr>
          <p:nvPr/>
        </p:nvSpPr>
        <p:spPr bwMode="auto">
          <a:xfrm>
            <a:off x="2438400" y="3492673"/>
            <a:ext cx="8391525" cy="144655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谢 谢！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81" y="692597"/>
            <a:ext cx="2301516" cy="23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4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970415" y="176841"/>
            <a:ext cx="10865585" cy="512811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528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邮箱系统升级的核心功能</a:t>
            </a:r>
            <a:endParaRPr lang="en-US" altLang="zh-CN" sz="3528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3108" y="2263259"/>
            <a:ext cx="63401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双因素认证</a:t>
            </a:r>
            <a:endParaRPr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31243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970415" y="176841"/>
            <a:ext cx="10865585" cy="512811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528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什么是双因素认证</a:t>
            </a:r>
            <a:endParaRPr lang="en-US" altLang="zh-CN" sz="3528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2289" y="1479888"/>
            <a:ext cx="108655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rgbClr val="1212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</a:t>
            </a:r>
            <a:r>
              <a:rPr lang="zh-CN" altLang="en-US" sz="2400" dirty="0">
                <a:solidFill>
                  <a:srgbClr val="1212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谓认证就是确认用户的身</a:t>
            </a:r>
            <a:r>
              <a:rPr lang="zh-CN" altLang="en-US" sz="2400" dirty="0" smtClean="0">
                <a:solidFill>
                  <a:srgbClr val="1212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份。</a:t>
            </a:r>
            <a:r>
              <a:rPr lang="zh-CN" altLang="en-US" sz="2400" dirty="0">
                <a:solidFill>
                  <a:srgbClr val="1212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密码是最常见的认证方法，但是不安全，容易泄露和冒</a:t>
            </a:r>
            <a:r>
              <a:rPr lang="zh-CN" altLang="en-US" sz="2400" dirty="0" smtClean="0">
                <a:solidFill>
                  <a:srgbClr val="1212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</a:t>
            </a:r>
            <a:endParaRPr lang="en-US" altLang="zh-CN" sz="2400" dirty="0" smtClean="0">
              <a:solidFill>
                <a:srgbClr val="1212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1212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双因</a:t>
            </a:r>
            <a:r>
              <a:rPr lang="zh-CN" altLang="en-US" sz="2400" dirty="0" smtClean="0">
                <a:solidFill>
                  <a:srgbClr val="1212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素（</a:t>
            </a:r>
            <a:r>
              <a:rPr lang="zh-CN" altLang="en-US" sz="2400" dirty="0">
                <a:solidFill>
                  <a:srgbClr val="1212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双因</a:t>
            </a:r>
            <a:r>
              <a:rPr lang="zh-CN" altLang="en-US" sz="2400" dirty="0" smtClean="0">
                <a:solidFill>
                  <a:srgbClr val="1212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子）</a:t>
            </a:r>
            <a:r>
              <a:rPr lang="zh-CN" altLang="en-US" sz="2400" dirty="0">
                <a:solidFill>
                  <a:srgbClr val="1212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</a:t>
            </a:r>
            <a:r>
              <a:rPr lang="zh-CN" altLang="en-US" sz="2400" dirty="0" smtClean="0">
                <a:solidFill>
                  <a:srgbClr val="1212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证，是</a:t>
            </a:r>
            <a:r>
              <a:rPr lang="zh-CN" altLang="en-US" sz="2400" dirty="0">
                <a:solidFill>
                  <a:srgbClr val="1212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指结合密码、实物（信用卡、手</a:t>
            </a:r>
            <a:r>
              <a:rPr lang="zh-CN" altLang="en-US" sz="2400" dirty="0" smtClean="0">
                <a:solidFill>
                  <a:srgbClr val="1212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机验证码、</a:t>
            </a:r>
            <a:r>
              <a:rPr lang="zh-CN" altLang="en-US" sz="2400" dirty="0">
                <a:solidFill>
                  <a:srgbClr val="1212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令牌）或指纹等生物标志中的两种条件对用户进行认证的方</a:t>
            </a:r>
            <a:r>
              <a:rPr lang="zh-CN" altLang="en-US" sz="2400" dirty="0" smtClean="0">
                <a:solidFill>
                  <a:srgbClr val="1212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</a:t>
            </a:r>
            <a:endParaRPr lang="en-US" altLang="zh-CN" sz="2400" dirty="0" smtClean="0">
              <a:solidFill>
                <a:srgbClr val="1212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优点：</a:t>
            </a:r>
            <a:r>
              <a:rPr lang="zh-CN" altLang="en-US" sz="2400" dirty="0" smtClean="0">
                <a:solidFill>
                  <a:srgbClr val="1212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</a:t>
            </a:r>
            <a:r>
              <a:rPr lang="zh-CN" altLang="en-US" sz="2400" dirty="0">
                <a:solidFill>
                  <a:srgbClr val="1212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单纯的密码登录安全得</a:t>
            </a:r>
            <a:r>
              <a:rPr lang="zh-CN" altLang="en-US" sz="2400" dirty="0" smtClean="0">
                <a:solidFill>
                  <a:srgbClr val="1212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多，就</a:t>
            </a:r>
            <a:r>
              <a:rPr lang="zh-CN" altLang="en-US" sz="2400" dirty="0">
                <a:solidFill>
                  <a:srgbClr val="1212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算密码泄露，只要手机还在，账户就是安全的。各种密码破解方法，都对双因素认证无</a:t>
            </a:r>
            <a:r>
              <a:rPr lang="zh-CN" altLang="en-US" sz="2400" dirty="0" smtClean="0">
                <a:solidFill>
                  <a:srgbClr val="1212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</a:t>
            </a:r>
            <a:endParaRPr lang="en-US" altLang="zh-CN" sz="2400" dirty="0" smtClean="0">
              <a:solidFill>
                <a:srgbClr val="1212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缺点：</a:t>
            </a:r>
            <a:r>
              <a:rPr lang="zh-CN" altLang="en-US" sz="2400" dirty="0" smtClean="0">
                <a:solidFill>
                  <a:srgbClr val="1212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</a:t>
            </a:r>
            <a:r>
              <a:rPr lang="zh-CN" altLang="en-US" sz="2400" dirty="0">
                <a:solidFill>
                  <a:srgbClr val="1212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录多了一步，费时且麻</a:t>
            </a:r>
            <a:r>
              <a:rPr lang="zh-CN" altLang="en-US" sz="2400" dirty="0" smtClean="0">
                <a:solidFill>
                  <a:srgbClr val="1212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烦</a:t>
            </a:r>
            <a:endParaRPr lang="zh-CN" altLang="en-US" sz="2400" b="0" i="0" dirty="0">
              <a:solidFill>
                <a:srgbClr val="12121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21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970415" y="176841"/>
            <a:ext cx="10865585" cy="512811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528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邮件系统启用双因素后有</a:t>
            </a:r>
            <a:r>
              <a:rPr lang="zh-CN" altLang="en-US" sz="3528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什么变化</a:t>
            </a:r>
            <a:endParaRPr lang="en-US" altLang="zh-CN" sz="3528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70390" y="2010684"/>
            <a:ext cx="1563235" cy="3675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邮箱密码</a:t>
            </a:r>
            <a:endParaRPr lang="zh-CN" altLang="en-US" sz="4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973003" y="2010684"/>
            <a:ext cx="3255146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网页</a:t>
            </a:r>
            <a:r>
              <a:rPr lang="zh-CN" altLang="en-US" sz="4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</a:t>
            </a:r>
            <a:endParaRPr lang="zh-CN" altLang="en-US" sz="4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973002" y="3365616"/>
            <a:ext cx="3255147" cy="975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客户端</a:t>
            </a:r>
            <a:r>
              <a:rPr lang="zh-CN" altLang="en-US" sz="4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</a:t>
            </a:r>
            <a:endParaRPr lang="zh-CN" altLang="en-US" sz="4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973001" y="4714874"/>
            <a:ext cx="3255147" cy="971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所内系统登录密码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0390" y="108039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升级前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15745" y="108039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升级后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48424" y="1950459"/>
            <a:ext cx="5178025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spcAft>
                <a:spcPts val="0"/>
              </a:spcAft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双因素启用后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，原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来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邮箱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密码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变为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表面密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码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并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不是邮箱的真实密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码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只能在网页版邮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箱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使用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需要记住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。登录时，提示输入手机验证码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2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48425" y="3142113"/>
            <a:ext cx="5178024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spcAft>
                <a:spcPts val="0"/>
              </a:spcAft>
            </a:pP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邮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箱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客户端密码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新生成的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16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位复杂密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码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户</a:t>
            </a:r>
            <a:r>
              <a:rPr lang="zh-CN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Foxmail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、手机端）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保存的原密码无法登录，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复制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位真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密码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，拷贝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到客户端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进行正常登录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如果忘记，登录网页端重置。</a:t>
            </a:r>
            <a:endParaRPr lang="zh-CN" altLang="zh-CN" sz="12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48425" y="4657724"/>
            <a:ext cx="5178024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spcAft>
                <a:spcPts val="0"/>
              </a:spcAft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双因素启用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后，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所内上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网等应用系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统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的登录密码默认是网页密码不变。但后续与院邮箱系统不再同步更新，如需修改，需要使用开发的应用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（密码找回）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进行修改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2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3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970415" y="176841"/>
            <a:ext cx="10865585" cy="512811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528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所内系统登录密码维护</a:t>
            </a:r>
            <a:r>
              <a:rPr lang="zh-CN" altLang="en-US" sz="3528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应用</a:t>
            </a:r>
            <a:endParaRPr lang="en-US" altLang="zh-CN" sz="3528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71525" y="1156989"/>
            <a:ext cx="3255147" cy="971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所内系统登录密码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9124" y="2244437"/>
            <a:ext cx="63019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en-US" sz="20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果目前使用</a:t>
            </a:r>
            <a:r>
              <a:rPr lang="zh-CN" altLang="en-US" sz="20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所内</a:t>
            </a:r>
            <a:r>
              <a:rPr lang="zh-CN" altLang="en-US" sz="20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系</a:t>
            </a: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统登录密码</a:t>
            </a:r>
            <a:r>
              <a:rPr lang="zh-CN" altLang="en-US" sz="20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不修</a:t>
            </a: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改，保持现状继续使用</a:t>
            </a:r>
            <a:r>
              <a:rPr lang="zh-CN" altLang="en-US" sz="20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就可以了</a:t>
            </a:r>
            <a:endParaRPr lang="zh-CN" altLang="en-US" sz="20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en-US" sz="2000" kern="1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</a:t>
            </a:r>
            <a:r>
              <a:rPr lang="zh-CN" altLang="en-US" sz="2000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果</a:t>
            </a:r>
            <a:r>
              <a:rPr lang="zh-CN" altLang="en-US" sz="2000" kern="1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想</a:t>
            </a:r>
            <a:r>
              <a:rPr lang="zh-CN" altLang="en-US" sz="2000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修</a:t>
            </a:r>
            <a:r>
              <a:rPr lang="zh-CN" altLang="en-US" sz="2000" kern="1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改</a:t>
            </a:r>
            <a:r>
              <a:rPr lang="zh-CN" altLang="en-US" sz="2000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所内</a:t>
            </a:r>
            <a:r>
              <a:rPr lang="zh-CN" altLang="en-US" sz="2000" kern="1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系</a:t>
            </a:r>
            <a:r>
              <a:rPr lang="zh-CN" altLang="en-US" sz="2000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统登录密码，请使</a:t>
            </a:r>
            <a:r>
              <a:rPr lang="zh-CN" altLang="en-US" sz="2000" kern="1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用新开</a:t>
            </a:r>
            <a:r>
              <a:rPr lang="zh-CN" altLang="en-US" sz="2000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</a:t>
            </a:r>
            <a:r>
              <a:rPr lang="zh-CN" altLang="en-US" sz="2000" kern="1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的应用修改</a:t>
            </a:r>
            <a:endParaRPr lang="zh-CN" altLang="en-US" sz="2000" kern="1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en-US" sz="2000" kern="1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如果忘记</a:t>
            </a:r>
            <a:r>
              <a:rPr lang="zh-CN" altLang="en-US" sz="2000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所内系统登录密码</a:t>
            </a:r>
            <a:r>
              <a:rPr lang="zh-CN" altLang="en-US" sz="2000" kern="1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2000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先联</a:t>
            </a:r>
            <a:r>
              <a:rPr lang="zh-CN" altLang="en-US" sz="2000" kern="1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系网络中心修改</a:t>
            </a:r>
            <a:r>
              <a:rPr lang="zh-CN" altLang="en-US" sz="2000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网页</a:t>
            </a:r>
            <a:r>
              <a:rPr lang="zh-CN" altLang="en-US" sz="2000" kern="1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密</a:t>
            </a:r>
            <a:r>
              <a:rPr lang="zh-CN" altLang="en-US" sz="2000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码，再使</a:t>
            </a:r>
            <a:r>
              <a:rPr lang="zh-CN" altLang="en-US" sz="2000" kern="1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用新开</a:t>
            </a:r>
            <a:r>
              <a:rPr lang="zh-CN" altLang="en-US" sz="2000" kern="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</a:t>
            </a:r>
            <a:r>
              <a:rPr lang="zh-CN" altLang="en-US" sz="2000" kern="1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的应用修改</a:t>
            </a:r>
            <a:endParaRPr lang="en-US" altLang="zh-CN" sz="2000" kern="1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当使</a:t>
            </a:r>
            <a:r>
              <a: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用邮</a:t>
            </a:r>
            <a:r>
              <a:rPr lang="zh-CN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箱账号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和密码</a:t>
            </a:r>
            <a:r>
              <a:rPr lang="zh-CN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</a:t>
            </a:r>
            <a:r>
              <a: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录所</a:t>
            </a:r>
            <a:r>
              <a:rPr lang="zh-CN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内系</a:t>
            </a:r>
            <a:r>
              <a: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统提示密码错误时，可使</a:t>
            </a:r>
            <a:r>
              <a:rPr lang="zh-CN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新开发的应用修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</a:t>
            </a:r>
            <a:r>
              <a:rPr lang="zh-CN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</a:t>
            </a:r>
            <a:endParaRPr lang="zh-CN" altLang="en-US" sz="20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75698"/>
              </p:ext>
            </p:extLst>
          </p:nvPr>
        </p:nvGraphicFramePr>
        <p:xfrm>
          <a:off x="7439892" y="1156989"/>
          <a:ext cx="4224657" cy="4691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131">
                  <a:extLst>
                    <a:ext uri="{9D8B030D-6E8A-4147-A177-3AD203B41FA5}">
                      <a16:colId xmlns:a16="http://schemas.microsoft.com/office/drawing/2014/main" val="2737899353"/>
                    </a:ext>
                  </a:extLst>
                </a:gridCol>
                <a:gridCol w="2644750">
                  <a:extLst>
                    <a:ext uri="{9D8B030D-6E8A-4147-A177-3AD203B41FA5}">
                      <a16:colId xmlns:a16="http://schemas.microsoft.com/office/drawing/2014/main" val="4124059675"/>
                    </a:ext>
                  </a:extLst>
                </a:gridCol>
                <a:gridCol w="966776">
                  <a:extLst>
                    <a:ext uri="{9D8B030D-6E8A-4147-A177-3AD203B41FA5}">
                      <a16:colId xmlns:a16="http://schemas.microsoft.com/office/drawing/2014/main" val="2504113268"/>
                    </a:ext>
                  </a:extLst>
                </a:gridCol>
              </a:tblGrid>
              <a:tr h="2759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系统名称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状态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1263502"/>
                  </a:ext>
                </a:extLst>
              </a:tr>
              <a:tr h="2759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资产竞拍系统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在用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186818"/>
                  </a:ext>
                </a:extLst>
              </a:tr>
              <a:tr h="2759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科技论文管理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在用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9209768"/>
                  </a:ext>
                </a:extLst>
              </a:tr>
              <a:tr h="2759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国际论文管理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在用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8788041"/>
                  </a:ext>
                </a:extLst>
              </a:tr>
              <a:tr h="2759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科研用房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在用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5334440"/>
                  </a:ext>
                </a:extLst>
              </a:tr>
              <a:tr h="2759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综合服务管理系统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在用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6846536"/>
                  </a:ext>
                </a:extLst>
              </a:tr>
              <a:tr h="2759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上网认证系统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在用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5927011"/>
                  </a:ext>
                </a:extLst>
              </a:tr>
              <a:tr h="2759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危险源辨识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在用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1623494"/>
                  </a:ext>
                </a:extLst>
              </a:tr>
              <a:tr h="2759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公寓宿舍管理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在用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4223080"/>
                  </a:ext>
                </a:extLst>
              </a:tr>
              <a:tr h="2759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信息设备台账管理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在用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9291775"/>
                  </a:ext>
                </a:extLst>
              </a:tr>
              <a:tr h="2759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物品管理系统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在用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0768329"/>
                  </a:ext>
                </a:extLst>
              </a:tr>
              <a:tr h="2759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所务会管理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在用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7971111"/>
                  </a:ext>
                </a:extLst>
              </a:tr>
              <a:tr h="2759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职能部门预算管理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在用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4799706"/>
                  </a:ext>
                </a:extLst>
              </a:tr>
              <a:tr h="2759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电子发票验证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在用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8247672"/>
                  </a:ext>
                </a:extLst>
              </a:tr>
              <a:tr h="2759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绩效考核系统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在用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6922705"/>
                  </a:ext>
                </a:extLst>
              </a:tr>
              <a:tr h="2759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科研项目管理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在用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1478554"/>
                  </a:ext>
                </a:extLst>
              </a:tr>
              <a:tr h="27596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评分系统</a:t>
                      </a:r>
                      <a:endParaRPr lang="zh-CN" sz="12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在用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4558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29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970415" y="176841"/>
            <a:ext cx="10865585" cy="512811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528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所内系统登录密码维护</a:t>
            </a:r>
            <a:r>
              <a:rPr lang="zh-CN" altLang="en-US" sz="3528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应用</a:t>
            </a:r>
            <a:endParaRPr lang="en-US" altLang="zh-CN" sz="3528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84715" y="1677392"/>
            <a:ext cx="2677660" cy="47900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1084715" y="911352"/>
            <a:ext cx="2982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工作台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网络服务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更多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密码找回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4948228" y="1908225"/>
            <a:ext cx="2571749" cy="45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4521980" y="911352"/>
            <a:ext cx="3505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邮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箱账号会自动关联，如需关联更多邮箱可选择“新增绑定”进行关联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8705831" y="1774484"/>
            <a:ext cx="2295535" cy="469299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矩形 12"/>
          <p:cNvSpPr/>
          <p:nvPr/>
        </p:nvSpPr>
        <p:spPr>
          <a:xfrm>
            <a:off x="8620115" y="959970"/>
            <a:ext cx="2477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过科技云通行证系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统进行身份校验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901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970415" y="176841"/>
            <a:ext cx="10865585" cy="512811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528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所内系统登录密码维护</a:t>
            </a:r>
            <a:r>
              <a:rPr lang="zh-CN" altLang="en-US" sz="3528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应用</a:t>
            </a:r>
            <a:endParaRPr lang="en-US" altLang="zh-CN" sz="3528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99666" y="1093609"/>
            <a:ext cx="2276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 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执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行邮箱账号绑定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3"/>
          <a:srcRect t="9779"/>
          <a:stretch>
            <a:fillRect/>
          </a:stretch>
        </p:blipFill>
        <p:spPr>
          <a:xfrm>
            <a:off x="1074626" y="1676851"/>
            <a:ext cx="2726557" cy="482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938810" y="1629413"/>
            <a:ext cx="2595465" cy="487417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/>
          <p:cNvSpPr/>
          <p:nvPr/>
        </p:nvSpPr>
        <p:spPr>
          <a:xfrm>
            <a:off x="5100735" y="1093609"/>
            <a:ext cx="2276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选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择修改密码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86860" y="955110"/>
            <a:ext cx="3119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6. 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击需要修改密码的邮箱账号进行密码修改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/>
          <p:nvPr/>
        </p:nvPicPr>
        <p:blipFill>
          <a:blip r:embed="rId5"/>
          <a:stretch>
            <a:fillRect/>
          </a:stretch>
        </p:blipFill>
        <p:spPr>
          <a:xfrm>
            <a:off x="8671902" y="1725651"/>
            <a:ext cx="2549256" cy="4791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36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970415" y="176841"/>
            <a:ext cx="10865585" cy="512811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528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邮</a:t>
            </a:r>
            <a:r>
              <a:rPr lang="zh-CN" altLang="en-US" sz="3528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件系统双因素认</a:t>
            </a:r>
            <a:r>
              <a:rPr lang="zh-CN" altLang="en-US" sz="3528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证升级方案</a:t>
            </a:r>
            <a:endParaRPr lang="en-US" altLang="zh-CN" sz="3528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991430"/>
              </p:ext>
            </p:extLst>
          </p:nvPr>
        </p:nvGraphicFramePr>
        <p:xfrm>
          <a:off x="970417" y="1143794"/>
          <a:ext cx="10135733" cy="4456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2808">
                  <a:extLst>
                    <a:ext uri="{9D8B030D-6E8A-4147-A177-3AD203B41FA5}">
                      <a16:colId xmlns:a16="http://schemas.microsoft.com/office/drawing/2014/main" val="721669929"/>
                    </a:ext>
                  </a:extLst>
                </a:gridCol>
                <a:gridCol w="4461554">
                  <a:extLst>
                    <a:ext uri="{9D8B030D-6E8A-4147-A177-3AD203B41FA5}">
                      <a16:colId xmlns:a16="http://schemas.microsoft.com/office/drawing/2014/main" val="1297462592"/>
                    </a:ext>
                  </a:extLst>
                </a:gridCol>
                <a:gridCol w="3701371">
                  <a:extLst>
                    <a:ext uri="{9D8B030D-6E8A-4147-A177-3AD203B41FA5}">
                      <a16:colId xmlns:a16="http://schemas.microsoft.com/office/drawing/2014/main" val="2036969456"/>
                    </a:ext>
                  </a:extLst>
                </a:gridCol>
              </a:tblGrid>
              <a:tr h="70523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步骤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方案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时间节点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3555100723"/>
                  </a:ext>
                </a:extLst>
              </a:tr>
              <a:tr h="877552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第一步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信息化系统登录认证方式优化</a:t>
                      </a:r>
                      <a:endParaRPr lang="zh-CN" sz="2000" kern="100" dirty="0"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sz="2000" kern="1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sz="2000" kern="1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</a:t>
                      </a:r>
                      <a:r>
                        <a:rPr lang="zh-CN" sz="2000" kern="1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日至</a:t>
                      </a:r>
                      <a:r>
                        <a:rPr lang="en-US" sz="2000" kern="1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sz="2000" kern="1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sz="2000" kern="1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sz="2000" kern="1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sz="2000" kern="100" dirty="0"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2135981152"/>
                  </a:ext>
                </a:extLst>
              </a:tr>
              <a:tr h="89772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第二步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邮件系统双因素认证试运行</a:t>
                      </a:r>
                      <a:endParaRPr lang="zh-CN" sz="2000" kern="100"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sz="2000" kern="1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sz="2000" kern="1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sz="2000" kern="1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日至</a:t>
                      </a:r>
                      <a:r>
                        <a:rPr lang="en-US" sz="2000" kern="1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sz="2000" kern="100" dirty="0" smtClean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sz="2000" kern="100" dirty="0" smtClean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r>
                        <a:rPr lang="zh-CN" sz="2000" kern="100" dirty="0" smtClean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sz="2000" kern="100" dirty="0"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380801062"/>
                  </a:ext>
                </a:extLst>
              </a:tr>
              <a:tr h="917899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第三步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邮件系统双因素认证全面启用</a:t>
                      </a:r>
                      <a:endParaRPr lang="zh-CN" sz="2000" kern="100"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sz="2000" kern="100" dirty="0" smtClean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sz="2000" kern="100" dirty="0" smtClean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  <a:r>
                        <a:rPr lang="zh-CN" sz="2000" kern="100" dirty="0" smtClean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sz="2000" kern="100" dirty="0"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675969594"/>
                  </a:ext>
                </a:extLst>
              </a:tr>
              <a:tr h="105849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第四步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信息化系统登录认证方式统一使用专属</a:t>
                      </a:r>
                      <a:r>
                        <a:rPr lang="en-US" sz="2000" kern="1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App</a:t>
                      </a:r>
                      <a:r>
                        <a:rPr lang="zh-CN" sz="2000" kern="100" dirty="0">
                          <a:solidFill>
                            <a:srgbClr val="0070C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70C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3048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6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970415" y="176841"/>
            <a:ext cx="10865585" cy="512811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528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操作指南</a:t>
            </a:r>
            <a:endParaRPr lang="en-US" altLang="zh-CN" sz="3528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0415" y="1272887"/>
            <a:ext cx="9296401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3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院邮件系统双因素认证功能介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绍</a:t>
            </a:r>
            <a:endParaRPr lang="en-US" altLang="zh-CN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ts val="33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https://help.cstnet.cn/redianwenti/yanzhengjieshao.html</a:t>
            </a:r>
          </a:p>
          <a:p>
            <a:pPr lvl="0">
              <a:lnSpc>
                <a:spcPts val="3300"/>
              </a:lnSpc>
            </a:pPr>
            <a:r>
              <a:rPr lang="zh-CN" altLang="zh-CN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何自助开通双因素认证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https://help.cstnet.cn/redianwenti/zidingyi.html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ts val="3300"/>
              </a:lnSpc>
            </a:pPr>
            <a:r>
              <a:rPr lang="zh-CN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如何设置客户端专用密码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help.cstnet.cn/redianwenti/zhuanyongmima.html</a:t>
            </a:r>
          </a:p>
          <a:p>
            <a:pPr lvl="0">
              <a:lnSpc>
                <a:spcPts val="3300"/>
              </a:lnSpc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如何查询、删除我的可信设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</a:t>
            </a:r>
            <a:endParaRPr lang="en-US" altLang="zh-CN" sz="2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ts val="33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https://help.cstnet.cn/redianwenti/kexin.html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ts val="3300"/>
              </a:lnSpc>
            </a:pPr>
            <a:r>
              <a:rPr lang="zh-CN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双因素认证功能使用视频讲解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help.cstnet.cn/newfuction/images/shuangyinsu.mp4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649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自定义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94C84"/>
      </a:accent1>
      <a:accent2>
        <a:srgbClr val="B5CDF4"/>
      </a:accent2>
      <a:accent3>
        <a:srgbClr val="494C84"/>
      </a:accent3>
      <a:accent4>
        <a:srgbClr val="B5CDF4"/>
      </a:accent4>
      <a:accent5>
        <a:srgbClr val="494C84"/>
      </a:accent5>
      <a:accent6>
        <a:srgbClr val="B5CDF4"/>
      </a:accent6>
      <a:hlink>
        <a:srgbClr val="494C84"/>
      </a:hlink>
      <a:folHlink>
        <a:srgbClr val="B5CDF4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主题">
  <a:themeElements>
    <a:clrScheme name="自定义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94C84"/>
      </a:accent1>
      <a:accent2>
        <a:srgbClr val="B5CDF4"/>
      </a:accent2>
      <a:accent3>
        <a:srgbClr val="494C84"/>
      </a:accent3>
      <a:accent4>
        <a:srgbClr val="B5CDF4"/>
      </a:accent4>
      <a:accent5>
        <a:srgbClr val="494C84"/>
      </a:accent5>
      <a:accent6>
        <a:srgbClr val="B5CDF4"/>
      </a:accent6>
      <a:hlink>
        <a:srgbClr val="494C84"/>
      </a:hlink>
      <a:folHlink>
        <a:srgbClr val="B5CDF4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主题">
  <a:themeElements>
    <a:clrScheme name="自定义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94C84"/>
      </a:accent1>
      <a:accent2>
        <a:srgbClr val="B5CDF4"/>
      </a:accent2>
      <a:accent3>
        <a:srgbClr val="494C84"/>
      </a:accent3>
      <a:accent4>
        <a:srgbClr val="B5CDF4"/>
      </a:accent4>
      <a:accent5>
        <a:srgbClr val="494C84"/>
      </a:accent5>
      <a:accent6>
        <a:srgbClr val="B5CDF4"/>
      </a:accent6>
      <a:hlink>
        <a:srgbClr val="494C84"/>
      </a:hlink>
      <a:folHlink>
        <a:srgbClr val="B5CDF4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10490</TotalTime>
  <Words>1117</Words>
  <Application>Microsoft Office PowerPoint</Application>
  <PresentationFormat>宽屏</PresentationFormat>
  <Paragraphs>118</Paragraphs>
  <Slides>10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宋体</vt:lpstr>
      <vt:lpstr>微软雅黑</vt:lpstr>
      <vt:lpstr>Arial</vt:lpstr>
      <vt:lpstr>Arial Black</vt:lpstr>
      <vt:lpstr>Calibri</vt:lpstr>
      <vt:lpstr>Times New Roman</vt:lpstr>
      <vt:lpstr>Wingdings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Office 主题</vt:lpstr>
      <vt:lpstr>1_Office 主题</vt:lpstr>
      <vt:lpstr>2_Office 主题</vt:lpstr>
      <vt:lpstr>7_自定义设计方案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DICP</dc:title>
  <dc:creator>DICP</dc:creator>
  <cp:lastModifiedBy>NTKO</cp:lastModifiedBy>
  <cp:revision>979</cp:revision>
  <dcterms:created xsi:type="dcterms:W3CDTF">2013-01-09T22:27:00Z</dcterms:created>
  <dcterms:modified xsi:type="dcterms:W3CDTF">2022-11-11T02:56:53Z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